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5" r:id="rId2"/>
    <p:sldId id="357" r:id="rId3"/>
    <p:sldId id="453" r:id="rId4"/>
    <p:sldId id="450" r:id="rId5"/>
    <p:sldId id="451" r:id="rId6"/>
    <p:sldId id="45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D0189-6526-45A5-A0C9-1234244E8DFF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F15A2-21EC-4E7E-A88D-FC09B539A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74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54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08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79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62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16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13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43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10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41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56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16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C9088-7374-4053-9E14-77FB6292D984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113CB-6E31-4CAD-910A-836181305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10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s://i.techconfronts.com/images/008/image-23052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926" y="1064641"/>
            <a:ext cx="4817074" cy="4197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Блок-схема: ручной ввод 4">
            <a:extLst>
              <a:ext uri="{FF2B5EF4-FFF2-40B4-BE49-F238E27FC236}">
                <a16:creationId xmlns:a16="http://schemas.microsoft.com/office/drawing/2014/main" id="{C300F921-86D3-48F6-A30A-F5BA067F3C26}"/>
              </a:ext>
            </a:extLst>
          </p:cNvPr>
          <p:cNvSpPr/>
          <p:nvPr/>
        </p:nvSpPr>
        <p:spPr>
          <a:xfrm rot="5400000">
            <a:off x="1082636" y="-1069137"/>
            <a:ext cx="6866190" cy="9031461"/>
          </a:xfrm>
          <a:prstGeom prst="flowChartManualInp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41C7F6-785B-43B9-9454-3A471C8C970A}"/>
              </a:ext>
            </a:extLst>
          </p:cNvPr>
          <p:cNvSpPr txBox="1"/>
          <p:nvPr/>
        </p:nvSpPr>
        <p:spPr>
          <a:xfrm>
            <a:off x="-94891" y="1609022"/>
            <a:ext cx="8341744" cy="1384995"/>
          </a:xfrm>
          <a:custGeom>
            <a:avLst/>
            <a:gdLst>
              <a:gd name="connsiteX0" fmla="*/ 0 w 8131127"/>
              <a:gd name="connsiteY0" fmla="*/ 0 h 1815882"/>
              <a:gd name="connsiteX1" fmla="*/ 8131127 w 8131127"/>
              <a:gd name="connsiteY1" fmla="*/ 0 h 1815882"/>
              <a:gd name="connsiteX2" fmla="*/ 8131127 w 8131127"/>
              <a:gd name="connsiteY2" fmla="*/ 1815882 h 1815882"/>
              <a:gd name="connsiteX3" fmla="*/ 0 w 8131127"/>
              <a:gd name="connsiteY3" fmla="*/ 1815882 h 1815882"/>
              <a:gd name="connsiteX4" fmla="*/ 0 w 8131127"/>
              <a:gd name="connsiteY4" fmla="*/ 0 h 1815882"/>
              <a:gd name="connsiteX0" fmla="*/ 0 w 8131127"/>
              <a:gd name="connsiteY0" fmla="*/ 0 h 1815882"/>
              <a:gd name="connsiteX1" fmla="*/ 7680961 w 8131127"/>
              <a:gd name="connsiteY1" fmla="*/ 14068 h 1815882"/>
              <a:gd name="connsiteX2" fmla="*/ 8131127 w 8131127"/>
              <a:gd name="connsiteY2" fmla="*/ 1815882 h 1815882"/>
              <a:gd name="connsiteX3" fmla="*/ 0 w 8131127"/>
              <a:gd name="connsiteY3" fmla="*/ 1815882 h 1815882"/>
              <a:gd name="connsiteX4" fmla="*/ 0 w 8131127"/>
              <a:gd name="connsiteY4" fmla="*/ 0 h 181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1127" h="1815882">
                <a:moveTo>
                  <a:pt x="0" y="0"/>
                </a:moveTo>
                <a:lnTo>
                  <a:pt x="7680961" y="14068"/>
                </a:lnTo>
                <a:lnTo>
                  <a:pt x="8131127" y="1815882"/>
                </a:lnTo>
                <a:lnTo>
                  <a:pt x="0" y="1815882"/>
                </a:lnTo>
                <a:lnTo>
                  <a:pt x="0" y="0"/>
                </a:lnTo>
                <a:close/>
              </a:path>
            </a:pathLst>
          </a:custGeom>
          <a:solidFill>
            <a:srgbClr val="F2F2F2">
              <a:alpha val="61176"/>
            </a:srgbClr>
          </a:solidFill>
          <a:ln>
            <a:noFill/>
          </a:ln>
        </p:spPr>
        <p:txBody>
          <a:bodyPr vert="horz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2800" b="1" i="0" u="none" strike="noStrike" kern="1200" cap="none" spc="-113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Об особенностях приёма обучающихся в первый класс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2800" b="1" i="0" u="none" strike="noStrike" kern="1200" cap="none" spc="-113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в 2024-2025 учебном году</a:t>
            </a:r>
          </a:p>
        </p:txBody>
      </p:sp>
      <p:sp>
        <p:nvSpPr>
          <p:cNvPr id="2" name="AutoShape 2" descr="https://e7.pngegg.com/pngimages/158/836/png-clipart-business-process-outsourcing-company-management-human-resource-company-servic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7076" y="3934869"/>
            <a:ext cx="59347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Волкова Любовь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Николаевна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аместитель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Министра образования </a:t>
            </a:r>
            <a:r>
              <a:rPr lang="ru-RU" sz="2000" noProof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науки Донецкой Народной Республики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3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ject 2">
            <a:extLst>
              <a:ext uri="{FF2B5EF4-FFF2-40B4-BE49-F238E27FC236}">
                <a16:creationId xmlns:a16="http://schemas.microsoft.com/office/drawing/2014/main" id="{282F411F-178B-48BD-818A-CDAEEFB41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03063" y="6454775"/>
            <a:ext cx="889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275"/>
              </a:lnSpc>
              <a:spcBef>
                <a:spcPct val="0"/>
              </a:spcBef>
              <a:buFontTx/>
              <a:buNone/>
            </a:pPr>
            <a:r>
              <a:rPr lang="ru-RU" altLang="ru-RU" sz="1100" b="1">
                <a:solidFill>
                  <a:srgbClr val="A6A6A6"/>
                </a:solidFill>
                <a:latin typeface="Arial" panose="020B0604020202020204" pitchFamily="34" charset="0"/>
              </a:rPr>
              <a:t>6</a:t>
            </a:r>
            <a:endParaRPr lang="ru-RU" altLang="ru-RU" sz="1100">
              <a:latin typeface="Arial" panose="020B0604020202020204" pitchFamily="34" charset="0"/>
            </a:endParaRPr>
          </a:p>
        </p:txBody>
      </p:sp>
      <p:pic>
        <p:nvPicPr>
          <p:cNvPr id="17411" name="object 3">
            <a:extLst>
              <a:ext uri="{FF2B5EF4-FFF2-40B4-BE49-F238E27FC236}">
                <a16:creationId xmlns:a16="http://schemas.microsoft.com/office/drawing/2014/main" id="{056F8C9C-2329-4348-9970-1D332E5BE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object 5">
            <a:extLst>
              <a:ext uri="{FF2B5EF4-FFF2-40B4-BE49-F238E27FC236}">
                <a16:creationId xmlns:a16="http://schemas.microsoft.com/office/drawing/2014/main" id="{7D9C5157-0543-4160-89F2-C17197409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object 9">
            <a:extLst>
              <a:ext uri="{FF2B5EF4-FFF2-40B4-BE49-F238E27FC236}">
                <a16:creationId xmlns:a16="http://schemas.microsoft.com/office/drawing/2014/main" id="{1DB9CB46-648B-43DE-A310-A60CFE485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549" y="850056"/>
            <a:ext cx="8269287" cy="586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55297" rIns="0" bIns="0">
            <a:spAutoFit/>
          </a:bodyPr>
          <a:lstStyle>
            <a:lvl1pPr marL="11113"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eaLnBrk="1" hangingPunct="1">
              <a:lnSpc>
                <a:spcPts val="2738"/>
              </a:lnSpc>
              <a:spcBef>
                <a:spcPts val="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30356D"/>
                </a:solidFill>
                <a:latin typeface="Arial" pitchFamily="34" charset="0"/>
              </a:rPr>
              <a:t>Федеральный закон от 29.12.2012 № 273-ФЗ «Об образовании в Российской Федерации», статья 67 «Организация приема на обучение по основным общеобразовательным программам».</a:t>
            </a:r>
          </a:p>
          <a:p>
            <a:pPr marL="0" eaLnBrk="1" hangingPunct="1">
              <a:lnSpc>
                <a:spcPts val="2738"/>
              </a:lnSpc>
              <a:spcBef>
                <a:spcPts val="0"/>
              </a:spcBef>
              <a:buFontTx/>
              <a:buNone/>
              <a:defRPr/>
            </a:pPr>
            <a:endParaRPr lang="ru-RU" altLang="ru-RU" sz="900" dirty="0">
              <a:solidFill>
                <a:srgbClr val="30356D"/>
              </a:solidFill>
              <a:latin typeface="Arial" pitchFamily="34" charset="0"/>
            </a:endParaRPr>
          </a:p>
          <a:p>
            <a:pPr marL="0" eaLnBrk="1" hangingPunct="1">
              <a:lnSpc>
                <a:spcPts val="2738"/>
              </a:lnSpc>
              <a:spcBef>
                <a:spcPts val="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30356D"/>
                </a:solidFill>
                <a:latin typeface="Arial" pitchFamily="34" charset="0"/>
              </a:rPr>
              <a:t>Приказ Министерства просвещения Российской Федерации от 2 сентября 2020 года №458 «Об утверждении Порядка приема на обучение по образовательным программам начального общего, основного общего и среднего общего образования».</a:t>
            </a:r>
          </a:p>
          <a:p>
            <a:pPr marL="0" eaLnBrk="1" hangingPunct="1">
              <a:lnSpc>
                <a:spcPts val="2713"/>
              </a:lnSpc>
              <a:spcBef>
                <a:spcPts val="0"/>
              </a:spcBef>
              <a:buFontTx/>
              <a:buNone/>
              <a:defRPr/>
            </a:pPr>
            <a:endParaRPr lang="ru-RU" altLang="ru-RU" sz="1000" b="1" dirty="0">
              <a:solidFill>
                <a:srgbClr val="30356D"/>
              </a:solidFill>
              <a:latin typeface="Arial" pitchFamily="34" charset="0"/>
            </a:endParaRPr>
          </a:p>
          <a:p>
            <a:pPr marL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30356D"/>
                </a:solidFill>
                <a:latin typeface="Arial" pitchFamily="34" charset="0"/>
              </a:rPr>
              <a:t>Изменения в Порядок зачисления детей в первый </a:t>
            </a:r>
            <a:br>
              <a:rPr lang="ru-RU" altLang="ru-RU" sz="2400" dirty="0">
                <a:solidFill>
                  <a:srgbClr val="30356D"/>
                </a:solidFill>
                <a:latin typeface="Arial" pitchFamily="34" charset="0"/>
              </a:rPr>
            </a:br>
            <a:r>
              <a:rPr lang="ru-RU" altLang="ru-RU" sz="2400" dirty="0">
                <a:solidFill>
                  <a:srgbClr val="30356D"/>
                </a:solidFill>
                <a:latin typeface="Arial" pitchFamily="34" charset="0"/>
              </a:rPr>
              <a:t>класс, утвержденные Приказами Министерства просвещения Российской Федерации от 30 августа 2022 года №784 (они вступили в силу с 1 марта 2023 года) и от 30 августа 2023 г. № 642.</a:t>
            </a:r>
          </a:p>
          <a:p>
            <a:pPr marL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ru-RU" altLang="ru-RU" sz="1000" dirty="0">
              <a:latin typeface="Arial" pitchFamily="34" charset="0"/>
            </a:endParaRPr>
          </a:p>
        </p:txBody>
      </p:sp>
      <p:pic>
        <p:nvPicPr>
          <p:cNvPr id="17415" name="object 10">
            <a:extLst>
              <a:ext uri="{FF2B5EF4-FFF2-40B4-BE49-F238E27FC236}">
                <a16:creationId xmlns:a16="http://schemas.microsoft.com/office/drawing/2014/main" id="{48464D69-F945-46C3-9AFE-DFCB5F789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788" y="2159000"/>
            <a:ext cx="3148012" cy="304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внобедренный треугольник 1">
            <a:extLst>
              <a:ext uri="{FF2B5EF4-FFF2-40B4-BE49-F238E27FC236}">
                <a16:creationId xmlns:a16="http://schemas.microsoft.com/office/drawing/2014/main" id="{E0B1EA0B-44FD-4498-B7F6-68B170E522E0}"/>
              </a:ext>
            </a:extLst>
          </p:cNvPr>
          <p:cNvSpPr/>
          <p:nvPr/>
        </p:nvSpPr>
        <p:spPr>
          <a:xfrm rot="5400000">
            <a:off x="164307" y="908051"/>
            <a:ext cx="838200" cy="465137"/>
          </a:xfrm>
          <a:prstGeom prst="triangle">
            <a:avLst/>
          </a:prstGeom>
          <a:solidFill>
            <a:srgbClr val="CCCCFF"/>
          </a:solidFill>
          <a:ln>
            <a:solidFill>
              <a:srgbClr val="CC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Равнобедренный треугольник 11">
            <a:extLst>
              <a:ext uri="{FF2B5EF4-FFF2-40B4-BE49-F238E27FC236}">
                <a16:creationId xmlns:a16="http://schemas.microsoft.com/office/drawing/2014/main" id="{FE28B74A-3BE4-4E51-987A-F87A808925DD}"/>
              </a:ext>
            </a:extLst>
          </p:cNvPr>
          <p:cNvSpPr/>
          <p:nvPr/>
        </p:nvSpPr>
        <p:spPr>
          <a:xfrm rot="5400000">
            <a:off x="164307" y="4677977"/>
            <a:ext cx="838200" cy="465137"/>
          </a:xfrm>
          <a:prstGeom prst="triangle">
            <a:avLst/>
          </a:prstGeom>
          <a:solidFill>
            <a:srgbClr val="CCCCFF"/>
          </a:solidFill>
          <a:ln>
            <a:solidFill>
              <a:srgbClr val="CC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Равнобедренный треугольник 14">
            <a:extLst>
              <a:ext uri="{FF2B5EF4-FFF2-40B4-BE49-F238E27FC236}">
                <a16:creationId xmlns:a16="http://schemas.microsoft.com/office/drawing/2014/main" id="{A050BA4F-786D-481B-9CE1-1260C82FEE3E}"/>
              </a:ext>
            </a:extLst>
          </p:cNvPr>
          <p:cNvSpPr/>
          <p:nvPr/>
        </p:nvSpPr>
        <p:spPr>
          <a:xfrm rot="5400000">
            <a:off x="164307" y="2628105"/>
            <a:ext cx="838200" cy="465138"/>
          </a:xfrm>
          <a:prstGeom prst="triangle">
            <a:avLst/>
          </a:prstGeom>
          <a:solidFill>
            <a:srgbClr val="CCCCFF"/>
          </a:solidFill>
          <a:ln>
            <a:solidFill>
              <a:srgbClr val="CC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3A20715-D878-4023-A729-1EFDB33F230B}"/>
              </a:ext>
            </a:extLst>
          </p:cNvPr>
          <p:cNvSpPr/>
          <p:nvPr/>
        </p:nvSpPr>
        <p:spPr>
          <a:xfrm>
            <a:off x="0" y="-29189"/>
            <a:ext cx="12192000" cy="637945"/>
          </a:xfrm>
          <a:prstGeom prst="rect">
            <a:avLst/>
          </a:prstGeom>
          <a:solidFill>
            <a:srgbClr val="1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НОРМАТИВНО-ПРАВОВЫЕ ДОКУМЕНТЫ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3A7BF7E-AFE8-4E02-B072-141C6E687B85}"/>
              </a:ext>
            </a:extLst>
          </p:cNvPr>
          <p:cNvSpPr/>
          <p:nvPr/>
        </p:nvSpPr>
        <p:spPr>
          <a:xfrm>
            <a:off x="2910286" y="539139"/>
            <a:ext cx="8351582" cy="373983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FB2F2A83-3E51-41CC-9151-13BFF97C8AA0}"/>
              </a:ext>
            </a:extLst>
          </p:cNvPr>
          <p:cNvSpPr txBox="1">
            <a:spLocks/>
          </p:cNvSpPr>
          <p:nvPr/>
        </p:nvSpPr>
        <p:spPr>
          <a:xfrm>
            <a:off x="3016428" y="518706"/>
            <a:ext cx="8460824" cy="3546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200" b="1" i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Основные положения порядка зачисления в 1 класс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C88A89E-D130-90EC-90B3-2F6A2D7A16F9}"/>
              </a:ext>
            </a:extLst>
          </p:cNvPr>
          <p:cNvSpPr txBox="1"/>
          <p:nvPr/>
        </p:nvSpPr>
        <p:spPr>
          <a:xfrm>
            <a:off x="830821" y="2432143"/>
            <a:ext cx="4778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Сроки подачи заявления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E9434D-2377-2718-C723-8B8E58C808E4}"/>
              </a:ext>
            </a:extLst>
          </p:cNvPr>
          <p:cNvSpPr txBox="1"/>
          <p:nvPr/>
        </p:nvSpPr>
        <p:spPr>
          <a:xfrm>
            <a:off x="6284702" y="2435839"/>
            <a:ext cx="5564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Информирование  </a:t>
            </a:r>
            <a:r>
              <a:rPr lang="ru-RU" sz="2400" b="1" u="sng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граждан/НПА</a:t>
            </a:r>
            <a:endParaRPr lang="ru-RU" sz="2400" b="1" u="sng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92AF8BBE-61A8-517C-7E1C-84E1C0B509EF}"/>
              </a:ext>
            </a:extLst>
          </p:cNvPr>
          <p:cNvSpPr/>
          <p:nvPr/>
        </p:nvSpPr>
        <p:spPr>
          <a:xfrm rot="16200000" flipV="1">
            <a:off x="4050756" y="4578334"/>
            <a:ext cx="4513613" cy="4571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61111F7-F0EF-D0F6-05B6-BC37BDAB45C2}"/>
              </a:ext>
            </a:extLst>
          </p:cNvPr>
          <p:cNvSpPr/>
          <p:nvPr/>
        </p:nvSpPr>
        <p:spPr>
          <a:xfrm rot="10800000" flipV="1">
            <a:off x="634858" y="2892259"/>
            <a:ext cx="11149445" cy="4571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30A7046F-255C-173D-359F-3DF5182F9737}"/>
              </a:ext>
            </a:extLst>
          </p:cNvPr>
          <p:cNvSpPr/>
          <p:nvPr/>
        </p:nvSpPr>
        <p:spPr>
          <a:xfrm rot="10800000" flipV="1">
            <a:off x="634858" y="3930646"/>
            <a:ext cx="11149445" cy="4571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8BC19B2F-3395-1FF1-D30F-6A8AB381B733}"/>
              </a:ext>
            </a:extLst>
          </p:cNvPr>
          <p:cNvSpPr/>
          <p:nvPr/>
        </p:nvSpPr>
        <p:spPr>
          <a:xfrm rot="10800000" flipV="1">
            <a:off x="634859" y="4899651"/>
            <a:ext cx="11149445" cy="4571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FD0000-BBF8-B902-CCED-BC0224380834}"/>
              </a:ext>
            </a:extLst>
          </p:cNvPr>
          <p:cNvSpPr/>
          <p:nvPr/>
        </p:nvSpPr>
        <p:spPr>
          <a:xfrm rot="10800000" flipV="1">
            <a:off x="709981" y="5842052"/>
            <a:ext cx="11149445" cy="4571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рямоугольник: скругленные углы 51">
            <a:extLst>
              <a:ext uri="{FF2B5EF4-FFF2-40B4-BE49-F238E27FC236}">
                <a16:creationId xmlns:a16="http://schemas.microsoft.com/office/drawing/2014/main" id="{94825F9D-7814-A5E0-2DF2-D1F56CC78AC6}"/>
              </a:ext>
            </a:extLst>
          </p:cNvPr>
          <p:cNvSpPr/>
          <p:nvPr/>
        </p:nvSpPr>
        <p:spPr>
          <a:xfrm>
            <a:off x="1328320" y="3032237"/>
            <a:ext cx="3902392" cy="761594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Начало: 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Не позднее 1 апреля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EDB907A-177B-4BFB-81CA-2BD5B8948046}"/>
              </a:ext>
            </a:extLst>
          </p:cNvPr>
          <p:cNvSpPr txBox="1"/>
          <p:nvPr/>
        </p:nvSpPr>
        <p:spPr>
          <a:xfrm>
            <a:off x="2251393" y="1007380"/>
            <a:ext cx="960803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Возраст:</a:t>
            </a:r>
          </a:p>
          <a:p>
            <a:pPr marL="228600" marR="0" lvl="0" indent="-228600" algn="l" defTabSz="914400" rtl="0" eaLnBrk="1" fontAlgn="auto" latinLnBrk="0" hangingPunct="1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От 6 лет 6 месяцев до 8 лет </a:t>
            </a:r>
          </a:p>
          <a:p>
            <a:pPr marL="228600" lvl="0" indent="-2286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В более раннем или более позднем возрасте 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– при 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наличии заключения медицинской комиссии 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ПМПК</a:t>
            </a:r>
          </a:p>
        </p:txBody>
      </p: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21E7EA3E-5545-487C-A9B0-7D13FF48758A}"/>
              </a:ext>
            </a:extLst>
          </p:cNvPr>
          <p:cNvSpPr/>
          <p:nvPr/>
        </p:nvSpPr>
        <p:spPr>
          <a:xfrm>
            <a:off x="1328320" y="4036371"/>
            <a:ext cx="3902392" cy="761594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1 этап: Не позднее 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1 апреля и до 30 июня</a:t>
            </a:r>
          </a:p>
        </p:txBody>
      </p:sp>
      <p:sp>
        <p:nvSpPr>
          <p:cNvPr id="56" name="Прямоугольник: скругленные углы 55">
            <a:extLst>
              <a:ext uri="{FF2B5EF4-FFF2-40B4-BE49-F238E27FC236}">
                <a16:creationId xmlns:a16="http://schemas.microsoft.com/office/drawing/2014/main" id="{BE1FEF6A-F147-40A4-AA4E-DC070DB1E26D}"/>
              </a:ext>
            </a:extLst>
          </p:cNvPr>
          <p:cNvSpPr/>
          <p:nvPr/>
        </p:nvSpPr>
        <p:spPr>
          <a:xfrm>
            <a:off x="1328320" y="5975589"/>
            <a:ext cx="3902392" cy="761594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Завершение: 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5 сентября</a:t>
            </a:r>
          </a:p>
        </p:txBody>
      </p:sp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06C46E28-B9B0-48A9-AF24-B48F09F47635}"/>
              </a:ext>
            </a:extLst>
          </p:cNvPr>
          <p:cNvSpPr/>
          <p:nvPr/>
        </p:nvSpPr>
        <p:spPr>
          <a:xfrm>
            <a:off x="1328320" y="5015824"/>
            <a:ext cx="3902392" cy="761594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002060"/>
                </a:solidFill>
              </a:rPr>
              <a:t>2 этап: с 6 июля до </a:t>
            </a:r>
            <a:br>
              <a:rPr lang="ru-RU" sz="2200" b="1" dirty="0">
                <a:solidFill>
                  <a:srgbClr val="00206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>заполнения свободных мест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5BC2816-D465-4DFF-9034-C7F907D6F576}"/>
              </a:ext>
            </a:extLst>
          </p:cNvPr>
          <p:cNvSpPr txBox="1"/>
          <p:nvPr/>
        </p:nvSpPr>
        <p:spPr>
          <a:xfrm>
            <a:off x="7018562" y="3179511"/>
            <a:ext cx="3279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Информационный стенд и сайт школы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8EB6F7-960A-494C-97C6-BA0308854132}"/>
              </a:ext>
            </a:extLst>
          </p:cNvPr>
          <p:cNvSpPr txBox="1"/>
          <p:nvPr/>
        </p:nvSpPr>
        <p:spPr>
          <a:xfrm>
            <a:off x="7005636" y="3967479"/>
            <a:ext cx="3497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Прием первоочередных </a:t>
            </a:r>
            <a:r>
              <a:rPr lang="ru-RU" sz="14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заявлений.</a:t>
            </a:r>
            <a:endParaRPr lang="ru-RU" sz="14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Приказ о зачислении (не позднее 3 дней после завершения 1 этапа)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2078608-4220-444E-B5FE-F8ACEF4874FD}"/>
              </a:ext>
            </a:extLst>
          </p:cNvPr>
          <p:cNvSpPr txBox="1"/>
          <p:nvPr/>
        </p:nvSpPr>
        <p:spPr>
          <a:xfrm>
            <a:off x="7117666" y="4919567"/>
            <a:ext cx="35380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С 1 июля до 5 июля </a:t>
            </a:r>
            <a:r>
              <a:rPr lang="ru-RU" sz="14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–информирование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 наличии свободных </a:t>
            </a:r>
            <a:r>
              <a:rPr lang="ru-RU" sz="14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мест. С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 июля </a:t>
            </a:r>
            <a:r>
              <a:rPr lang="ru-RU" sz="14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– прием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заявлений  для всех желающих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7B04E14-927F-4D86-A0A0-63F499AFFA71}"/>
              </a:ext>
            </a:extLst>
          </p:cNvPr>
          <p:cNvSpPr txBox="1"/>
          <p:nvPr/>
        </p:nvSpPr>
        <p:spPr>
          <a:xfrm>
            <a:off x="7246840" y="6004845"/>
            <a:ext cx="3279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Приказ о зачислении на свободные места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C4AA208-DED3-4E53-2B0D-8401538938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58" y="2318368"/>
            <a:ext cx="11150550" cy="4877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F304073-BC4D-146E-AC97-EC8AB499B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754" y="285048"/>
            <a:ext cx="1634333" cy="133454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289DCF5-DA21-2748-278D-D6959D42B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329" y="345708"/>
            <a:ext cx="943181" cy="751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710E736-02D2-43CA-A76F-BFC66F84C049}"/>
              </a:ext>
            </a:extLst>
          </p:cNvPr>
          <p:cNvSpPr/>
          <p:nvPr/>
        </p:nvSpPr>
        <p:spPr>
          <a:xfrm>
            <a:off x="0" y="6641291"/>
            <a:ext cx="12192000" cy="230777"/>
          </a:xfrm>
          <a:prstGeom prst="rect">
            <a:avLst/>
          </a:prstGeom>
          <a:solidFill>
            <a:srgbClr val="1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84C79B9-A6EB-4A4B-BCE0-D6BF4FE0ACDD}"/>
              </a:ext>
            </a:extLst>
          </p:cNvPr>
          <p:cNvSpPr/>
          <p:nvPr/>
        </p:nvSpPr>
        <p:spPr>
          <a:xfrm>
            <a:off x="0" y="-29189"/>
            <a:ext cx="12192000" cy="1258817"/>
          </a:xfrm>
          <a:prstGeom prst="rect">
            <a:avLst/>
          </a:prstGeom>
          <a:solidFill>
            <a:srgbClr val="1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Право первоочередного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зачисления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11" name="Group 144"/>
          <p:cNvGrpSpPr/>
          <p:nvPr/>
        </p:nvGrpSpPr>
        <p:grpSpPr>
          <a:xfrm>
            <a:off x="307975" y="1562302"/>
            <a:ext cx="2065338" cy="1639888"/>
            <a:chOff x="8576860" y="249238"/>
            <a:chExt cx="2065338" cy="1639888"/>
          </a:xfrm>
        </p:grpSpPr>
        <p:sp>
          <p:nvSpPr>
            <p:cNvPr id="213" name="Freeform 11"/>
            <p:cNvSpPr>
              <a:spLocks noEditPoints="1"/>
            </p:cNvSpPr>
            <p:nvPr/>
          </p:nvSpPr>
          <p:spPr bwMode="auto">
            <a:xfrm>
              <a:off x="8576860" y="1336676"/>
              <a:ext cx="2065338" cy="552450"/>
            </a:xfrm>
            <a:custGeom>
              <a:avLst/>
              <a:gdLst>
                <a:gd name="T0" fmla="*/ 1247 w 1301"/>
                <a:gd name="T1" fmla="*/ 120 h 348"/>
                <a:gd name="T2" fmla="*/ 1126 w 1301"/>
                <a:gd name="T3" fmla="*/ 241 h 348"/>
                <a:gd name="T4" fmla="*/ 107 w 1301"/>
                <a:gd name="T5" fmla="*/ 241 h 348"/>
                <a:gd name="T6" fmla="*/ 0 w 1301"/>
                <a:gd name="T7" fmla="*/ 348 h 348"/>
                <a:gd name="T8" fmla="*/ 1126 w 1301"/>
                <a:gd name="T9" fmla="*/ 348 h 348"/>
                <a:gd name="T10" fmla="*/ 1301 w 1301"/>
                <a:gd name="T11" fmla="*/ 175 h 348"/>
                <a:gd name="T12" fmla="*/ 1247 w 1301"/>
                <a:gd name="T13" fmla="*/ 120 h 348"/>
                <a:gd name="T14" fmla="*/ 107 w 1301"/>
                <a:gd name="T15" fmla="*/ 0 h 348"/>
                <a:gd name="T16" fmla="*/ 0 w 1301"/>
                <a:gd name="T17" fmla="*/ 0 h 348"/>
                <a:gd name="T18" fmla="*/ 121 w 1301"/>
                <a:gd name="T19" fmla="*/ 120 h 348"/>
                <a:gd name="T20" fmla="*/ 175 w 1301"/>
                <a:gd name="T21" fmla="*/ 66 h 348"/>
                <a:gd name="T22" fmla="*/ 107 w 1301"/>
                <a:gd name="T2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01" h="348">
                  <a:moveTo>
                    <a:pt x="1247" y="120"/>
                  </a:moveTo>
                  <a:lnTo>
                    <a:pt x="1126" y="241"/>
                  </a:lnTo>
                  <a:lnTo>
                    <a:pt x="107" y="241"/>
                  </a:lnTo>
                  <a:lnTo>
                    <a:pt x="0" y="348"/>
                  </a:lnTo>
                  <a:lnTo>
                    <a:pt x="1126" y="348"/>
                  </a:lnTo>
                  <a:lnTo>
                    <a:pt x="1301" y="175"/>
                  </a:lnTo>
                  <a:lnTo>
                    <a:pt x="1247" y="120"/>
                  </a:lnTo>
                  <a:close/>
                  <a:moveTo>
                    <a:pt x="107" y="0"/>
                  </a:moveTo>
                  <a:lnTo>
                    <a:pt x="0" y="0"/>
                  </a:lnTo>
                  <a:lnTo>
                    <a:pt x="121" y="120"/>
                  </a:lnTo>
                  <a:lnTo>
                    <a:pt x="175" y="66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5F6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4" name="Freeform 12"/>
            <p:cNvSpPr>
              <a:spLocks noEditPoints="1"/>
            </p:cNvSpPr>
            <p:nvPr/>
          </p:nvSpPr>
          <p:spPr bwMode="auto">
            <a:xfrm>
              <a:off x="8576860" y="1336676"/>
              <a:ext cx="2065338" cy="552450"/>
            </a:xfrm>
            <a:custGeom>
              <a:avLst/>
              <a:gdLst>
                <a:gd name="T0" fmla="*/ 1247 w 1301"/>
                <a:gd name="T1" fmla="*/ 120 h 348"/>
                <a:gd name="T2" fmla="*/ 1126 w 1301"/>
                <a:gd name="T3" fmla="*/ 241 h 348"/>
                <a:gd name="T4" fmla="*/ 107 w 1301"/>
                <a:gd name="T5" fmla="*/ 241 h 348"/>
                <a:gd name="T6" fmla="*/ 0 w 1301"/>
                <a:gd name="T7" fmla="*/ 348 h 348"/>
                <a:gd name="T8" fmla="*/ 1126 w 1301"/>
                <a:gd name="T9" fmla="*/ 348 h 348"/>
                <a:gd name="T10" fmla="*/ 1301 w 1301"/>
                <a:gd name="T11" fmla="*/ 175 h 348"/>
                <a:gd name="T12" fmla="*/ 1247 w 1301"/>
                <a:gd name="T13" fmla="*/ 120 h 348"/>
                <a:gd name="T14" fmla="*/ 107 w 1301"/>
                <a:gd name="T15" fmla="*/ 0 h 348"/>
                <a:gd name="T16" fmla="*/ 0 w 1301"/>
                <a:gd name="T17" fmla="*/ 0 h 348"/>
                <a:gd name="T18" fmla="*/ 121 w 1301"/>
                <a:gd name="T19" fmla="*/ 120 h 348"/>
                <a:gd name="T20" fmla="*/ 175 w 1301"/>
                <a:gd name="T21" fmla="*/ 66 h 348"/>
                <a:gd name="T22" fmla="*/ 107 w 1301"/>
                <a:gd name="T2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01" h="348">
                  <a:moveTo>
                    <a:pt x="1247" y="120"/>
                  </a:moveTo>
                  <a:lnTo>
                    <a:pt x="1126" y="241"/>
                  </a:lnTo>
                  <a:lnTo>
                    <a:pt x="107" y="241"/>
                  </a:lnTo>
                  <a:lnTo>
                    <a:pt x="0" y="348"/>
                  </a:lnTo>
                  <a:lnTo>
                    <a:pt x="1126" y="348"/>
                  </a:lnTo>
                  <a:lnTo>
                    <a:pt x="1301" y="175"/>
                  </a:lnTo>
                  <a:lnTo>
                    <a:pt x="1247" y="120"/>
                  </a:lnTo>
                  <a:moveTo>
                    <a:pt x="107" y="0"/>
                  </a:moveTo>
                  <a:lnTo>
                    <a:pt x="0" y="0"/>
                  </a:lnTo>
                  <a:lnTo>
                    <a:pt x="121" y="120"/>
                  </a:lnTo>
                  <a:lnTo>
                    <a:pt x="175" y="66"/>
                  </a:lnTo>
                  <a:lnTo>
                    <a:pt x="10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5" name="Freeform 33"/>
            <p:cNvSpPr>
              <a:spLocks/>
            </p:cNvSpPr>
            <p:nvPr/>
          </p:nvSpPr>
          <p:spPr bwMode="auto">
            <a:xfrm>
              <a:off x="8576860" y="1166813"/>
              <a:ext cx="2065338" cy="552450"/>
            </a:xfrm>
            <a:custGeom>
              <a:avLst/>
              <a:gdLst>
                <a:gd name="T0" fmla="*/ 1301 w 1301"/>
                <a:gd name="T1" fmla="*/ 173 h 348"/>
                <a:gd name="T2" fmla="*/ 1126 w 1301"/>
                <a:gd name="T3" fmla="*/ 348 h 348"/>
                <a:gd name="T4" fmla="*/ 0 w 1301"/>
                <a:gd name="T5" fmla="*/ 348 h 348"/>
                <a:gd name="T6" fmla="*/ 175 w 1301"/>
                <a:gd name="T7" fmla="*/ 173 h 348"/>
                <a:gd name="T8" fmla="*/ 0 w 1301"/>
                <a:gd name="T9" fmla="*/ 0 h 348"/>
                <a:gd name="T10" fmla="*/ 1126 w 1301"/>
                <a:gd name="T11" fmla="*/ 0 h 348"/>
                <a:gd name="T12" fmla="*/ 1301 w 1301"/>
                <a:gd name="T13" fmla="*/ 173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1" h="348">
                  <a:moveTo>
                    <a:pt x="1301" y="173"/>
                  </a:moveTo>
                  <a:lnTo>
                    <a:pt x="1126" y="348"/>
                  </a:lnTo>
                  <a:lnTo>
                    <a:pt x="0" y="348"/>
                  </a:lnTo>
                  <a:lnTo>
                    <a:pt x="175" y="173"/>
                  </a:lnTo>
                  <a:lnTo>
                    <a:pt x="0" y="0"/>
                  </a:lnTo>
                  <a:lnTo>
                    <a:pt x="1126" y="0"/>
                  </a:lnTo>
                  <a:lnTo>
                    <a:pt x="1301" y="173"/>
                  </a:lnTo>
                  <a:close/>
                </a:path>
              </a:pathLst>
            </a:custGeom>
            <a:solidFill>
              <a:srgbClr val="0F4B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6" name="Freeform 34"/>
            <p:cNvSpPr>
              <a:spLocks/>
            </p:cNvSpPr>
            <p:nvPr/>
          </p:nvSpPr>
          <p:spPr bwMode="auto">
            <a:xfrm>
              <a:off x="8576860" y="1166813"/>
              <a:ext cx="2065338" cy="552450"/>
            </a:xfrm>
            <a:custGeom>
              <a:avLst/>
              <a:gdLst>
                <a:gd name="T0" fmla="*/ 1301 w 1301"/>
                <a:gd name="T1" fmla="*/ 173 h 348"/>
                <a:gd name="T2" fmla="*/ 1126 w 1301"/>
                <a:gd name="T3" fmla="*/ 348 h 348"/>
                <a:gd name="T4" fmla="*/ 0 w 1301"/>
                <a:gd name="T5" fmla="*/ 348 h 348"/>
                <a:gd name="T6" fmla="*/ 175 w 1301"/>
                <a:gd name="T7" fmla="*/ 173 h 348"/>
                <a:gd name="T8" fmla="*/ 0 w 1301"/>
                <a:gd name="T9" fmla="*/ 0 h 348"/>
                <a:gd name="T10" fmla="*/ 1126 w 1301"/>
                <a:gd name="T11" fmla="*/ 0 h 348"/>
                <a:gd name="T12" fmla="*/ 1301 w 1301"/>
                <a:gd name="T13" fmla="*/ 173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1" h="348">
                  <a:moveTo>
                    <a:pt x="1301" y="173"/>
                  </a:moveTo>
                  <a:lnTo>
                    <a:pt x="1126" y="348"/>
                  </a:lnTo>
                  <a:lnTo>
                    <a:pt x="0" y="348"/>
                  </a:lnTo>
                  <a:lnTo>
                    <a:pt x="175" y="173"/>
                  </a:lnTo>
                  <a:lnTo>
                    <a:pt x="0" y="0"/>
                  </a:lnTo>
                  <a:lnTo>
                    <a:pt x="1126" y="0"/>
                  </a:lnTo>
                  <a:lnTo>
                    <a:pt x="1301" y="1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7" name="Rectangle 35"/>
            <p:cNvSpPr>
              <a:spLocks noChangeArrowheads="1"/>
            </p:cNvSpPr>
            <p:nvPr/>
          </p:nvSpPr>
          <p:spPr bwMode="auto">
            <a:xfrm>
              <a:off x="8576860" y="1719263"/>
              <a:ext cx="1787525" cy="87313"/>
            </a:xfrm>
            <a:prstGeom prst="rect">
              <a:avLst/>
            </a:pr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8" name="Freeform 36"/>
            <p:cNvSpPr>
              <a:spLocks/>
            </p:cNvSpPr>
            <p:nvPr/>
          </p:nvSpPr>
          <p:spPr bwMode="auto">
            <a:xfrm>
              <a:off x="10364385" y="1441451"/>
              <a:ext cx="277813" cy="365125"/>
            </a:xfrm>
            <a:custGeom>
              <a:avLst/>
              <a:gdLst>
                <a:gd name="T0" fmla="*/ 0 w 175"/>
                <a:gd name="T1" fmla="*/ 230 h 230"/>
                <a:gd name="T2" fmla="*/ 0 w 175"/>
                <a:gd name="T3" fmla="*/ 175 h 230"/>
                <a:gd name="T4" fmla="*/ 175 w 175"/>
                <a:gd name="T5" fmla="*/ 0 h 230"/>
                <a:gd name="T6" fmla="*/ 175 w 175"/>
                <a:gd name="T7" fmla="*/ 54 h 230"/>
                <a:gd name="T8" fmla="*/ 0 w 175"/>
                <a:gd name="T9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30">
                  <a:moveTo>
                    <a:pt x="0" y="230"/>
                  </a:moveTo>
                  <a:lnTo>
                    <a:pt x="0" y="175"/>
                  </a:lnTo>
                  <a:lnTo>
                    <a:pt x="175" y="0"/>
                  </a:lnTo>
                  <a:lnTo>
                    <a:pt x="175" y="54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9" name="Freeform 37"/>
            <p:cNvSpPr>
              <a:spLocks/>
            </p:cNvSpPr>
            <p:nvPr/>
          </p:nvSpPr>
          <p:spPr bwMode="auto">
            <a:xfrm>
              <a:off x="8576860" y="1166813"/>
              <a:ext cx="277813" cy="319088"/>
            </a:xfrm>
            <a:custGeom>
              <a:avLst/>
              <a:gdLst>
                <a:gd name="T0" fmla="*/ 0 w 175"/>
                <a:gd name="T1" fmla="*/ 52 h 201"/>
                <a:gd name="T2" fmla="*/ 0 w 175"/>
                <a:gd name="T3" fmla="*/ 0 h 201"/>
                <a:gd name="T4" fmla="*/ 175 w 175"/>
                <a:gd name="T5" fmla="*/ 173 h 201"/>
                <a:gd name="T6" fmla="*/ 147 w 175"/>
                <a:gd name="T7" fmla="*/ 201 h 201"/>
                <a:gd name="T8" fmla="*/ 0 w 175"/>
                <a:gd name="T9" fmla="*/ 5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1">
                  <a:moveTo>
                    <a:pt x="0" y="52"/>
                  </a:moveTo>
                  <a:lnTo>
                    <a:pt x="0" y="0"/>
                  </a:lnTo>
                  <a:lnTo>
                    <a:pt x="175" y="173"/>
                  </a:lnTo>
                  <a:lnTo>
                    <a:pt x="147" y="201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20" name="Oval 38"/>
            <p:cNvSpPr>
              <a:spLocks noChangeArrowheads="1"/>
            </p:cNvSpPr>
            <p:nvPr/>
          </p:nvSpPr>
          <p:spPr bwMode="auto">
            <a:xfrm>
              <a:off x="9013422" y="1309688"/>
              <a:ext cx="1193800" cy="266700"/>
            </a:xfrm>
            <a:prstGeom prst="ellipse">
              <a:avLst/>
            </a:pr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21" name="Oval 43"/>
            <p:cNvSpPr>
              <a:spLocks noChangeArrowheads="1"/>
            </p:cNvSpPr>
            <p:nvPr/>
          </p:nvSpPr>
          <p:spPr bwMode="auto">
            <a:xfrm>
              <a:off x="9013422" y="249238"/>
              <a:ext cx="1193800" cy="1192213"/>
            </a:xfrm>
            <a:prstGeom prst="ellipse">
              <a:avLst/>
            </a:prstGeom>
            <a:gradFill rotWithShape="1">
              <a:gsLst>
                <a:gs pos="0">
                  <a:srgbClr val="0F4BAD">
                    <a:satMod val="103000"/>
                    <a:lumMod val="102000"/>
                    <a:tint val="94000"/>
                  </a:srgbClr>
                </a:gs>
                <a:gs pos="50000">
                  <a:srgbClr val="0F4BAD">
                    <a:satMod val="110000"/>
                    <a:lumMod val="100000"/>
                    <a:shade val="100000"/>
                  </a:srgbClr>
                </a:gs>
                <a:gs pos="100000">
                  <a:srgbClr val="0F4BAD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</p:grpSp>
      <p:sp>
        <p:nvSpPr>
          <p:cNvPr id="5" name="AutoShape 2" descr="https://w7.pngwing.com/pngs/178/550/png-transparent-national-flag-computer-icons-symbol-flag-miscellaneous-angle-fla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utoShape 11" descr="https://xn--80aahvkuapc1be.xn--p1ai/800/600/https/static.tildacdn.com/tild6436-6661-4131-a630-323133396564/worker_of_constructi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86" name="Picture 14" descr="https://www.pinclipart.com/picdir/middle/377-3771453_there-is-an-unprecedented-opportunity-to-use-entertainment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2" b="98148" l="2955" r="93750">
                        <a14:foregroundMark x1="48068" y1="31624" x2="48068" y2="31624"/>
                        <a14:foregroundMark x1="62955" y1="35185" x2="62955" y2="35185"/>
                        <a14:foregroundMark x1="71591" y1="62108" x2="71591" y2="62108"/>
                        <a14:foregroundMark x1="53750" y1="67806" x2="53750" y2="678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26" y="1608643"/>
            <a:ext cx="1350235" cy="107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8E8079B3-A0AE-45E9-A4D5-0A32D1586F10}"/>
              </a:ext>
            </a:extLst>
          </p:cNvPr>
          <p:cNvSpPr txBox="1"/>
          <p:nvPr/>
        </p:nvSpPr>
        <p:spPr>
          <a:xfrm>
            <a:off x="2625754" y="1499586"/>
            <a:ext cx="89007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Льготные категории: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60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ребенок, в том числе усыновленный (удочеренный) или находящийся под опекой или попечительством в семье, включая приемную семью, патронатную семью, имеет право преимущественного приема на обучение в образовательную организацию, в которой обучаются его брат и (или) сестра (полнородные и неполнородные, усыновленные (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удочеренные);</a:t>
            </a:r>
            <a:endParaRPr lang="ru-RU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96000" lvl="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дети, родители которых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принимают(-ли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участие в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СВО,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 погибших участников СВО или комиссованных военнослужащих (подгруппы А, подгруппы Б);</a:t>
            </a:r>
          </a:p>
          <a:p>
            <a:pPr marL="396000" lvl="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дети, родители которых являются сотрудниками МЧС, МВД, военнослужащими, добровольцами, сотрудниками Росгвардии;</a:t>
            </a:r>
          </a:p>
          <a:p>
            <a:pPr marL="3960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иные категории, установленные региональными и локальными нормативно-правовыми актами.</a:t>
            </a:r>
          </a:p>
        </p:txBody>
      </p:sp>
    </p:spTree>
    <p:extLst>
      <p:ext uri="{BB962C8B-B14F-4D97-AF65-F5344CB8AC3E}">
        <p14:creationId xmlns:p14="http://schemas.microsoft.com/office/powerpoint/2010/main" val="118907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710E736-02D2-43CA-A76F-BFC66F84C049}"/>
              </a:ext>
            </a:extLst>
          </p:cNvPr>
          <p:cNvSpPr/>
          <p:nvPr/>
        </p:nvSpPr>
        <p:spPr>
          <a:xfrm>
            <a:off x="0" y="6641291"/>
            <a:ext cx="12192000" cy="230777"/>
          </a:xfrm>
          <a:prstGeom prst="rect">
            <a:avLst/>
          </a:prstGeom>
          <a:solidFill>
            <a:srgbClr val="1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84C79B9-A6EB-4A4B-BCE0-D6BF4FE0ACDD}"/>
              </a:ext>
            </a:extLst>
          </p:cNvPr>
          <p:cNvSpPr/>
          <p:nvPr/>
        </p:nvSpPr>
        <p:spPr>
          <a:xfrm>
            <a:off x="0" y="-29189"/>
            <a:ext cx="12192000" cy="1258817"/>
          </a:xfrm>
          <a:prstGeom prst="rect">
            <a:avLst/>
          </a:prstGeom>
          <a:solidFill>
            <a:srgbClr val="1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Способы подачи заявления</a:t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ред.  Приказа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Минпросвещения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РФ от 23.01.2023 № 47)</a:t>
            </a:r>
          </a:p>
        </p:txBody>
      </p:sp>
      <p:grpSp>
        <p:nvGrpSpPr>
          <p:cNvPr id="211" name="Group 144"/>
          <p:cNvGrpSpPr/>
          <p:nvPr/>
        </p:nvGrpSpPr>
        <p:grpSpPr>
          <a:xfrm>
            <a:off x="615813" y="1996424"/>
            <a:ext cx="2065338" cy="1639888"/>
            <a:chOff x="8576860" y="249238"/>
            <a:chExt cx="2065338" cy="1639888"/>
          </a:xfrm>
        </p:grpSpPr>
        <p:sp>
          <p:nvSpPr>
            <p:cNvPr id="213" name="Freeform 11"/>
            <p:cNvSpPr>
              <a:spLocks noEditPoints="1"/>
            </p:cNvSpPr>
            <p:nvPr/>
          </p:nvSpPr>
          <p:spPr bwMode="auto">
            <a:xfrm>
              <a:off x="8576860" y="1336676"/>
              <a:ext cx="2065338" cy="552450"/>
            </a:xfrm>
            <a:custGeom>
              <a:avLst/>
              <a:gdLst>
                <a:gd name="T0" fmla="*/ 1247 w 1301"/>
                <a:gd name="T1" fmla="*/ 120 h 348"/>
                <a:gd name="T2" fmla="*/ 1126 w 1301"/>
                <a:gd name="T3" fmla="*/ 241 h 348"/>
                <a:gd name="T4" fmla="*/ 107 w 1301"/>
                <a:gd name="T5" fmla="*/ 241 h 348"/>
                <a:gd name="T6" fmla="*/ 0 w 1301"/>
                <a:gd name="T7" fmla="*/ 348 h 348"/>
                <a:gd name="T8" fmla="*/ 1126 w 1301"/>
                <a:gd name="T9" fmla="*/ 348 h 348"/>
                <a:gd name="T10" fmla="*/ 1301 w 1301"/>
                <a:gd name="T11" fmla="*/ 175 h 348"/>
                <a:gd name="T12" fmla="*/ 1247 w 1301"/>
                <a:gd name="T13" fmla="*/ 120 h 348"/>
                <a:gd name="T14" fmla="*/ 107 w 1301"/>
                <a:gd name="T15" fmla="*/ 0 h 348"/>
                <a:gd name="T16" fmla="*/ 0 w 1301"/>
                <a:gd name="T17" fmla="*/ 0 h 348"/>
                <a:gd name="T18" fmla="*/ 121 w 1301"/>
                <a:gd name="T19" fmla="*/ 120 h 348"/>
                <a:gd name="T20" fmla="*/ 175 w 1301"/>
                <a:gd name="T21" fmla="*/ 66 h 348"/>
                <a:gd name="T22" fmla="*/ 107 w 1301"/>
                <a:gd name="T2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01" h="348">
                  <a:moveTo>
                    <a:pt x="1247" y="120"/>
                  </a:moveTo>
                  <a:lnTo>
                    <a:pt x="1126" y="241"/>
                  </a:lnTo>
                  <a:lnTo>
                    <a:pt x="107" y="241"/>
                  </a:lnTo>
                  <a:lnTo>
                    <a:pt x="0" y="348"/>
                  </a:lnTo>
                  <a:lnTo>
                    <a:pt x="1126" y="348"/>
                  </a:lnTo>
                  <a:lnTo>
                    <a:pt x="1301" y="175"/>
                  </a:lnTo>
                  <a:lnTo>
                    <a:pt x="1247" y="120"/>
                  </a:lnTo>
                  <a:close/>
                  <a:moveTo>
                    <a:pt x="107" y="0"/>
                  </a:moveTo>
                  <a:lnTo>
                    <a:pt x="0" y="0"/>
                  </a:lnTo>
                  <a:lnTo>
                    <a:pt x="121" y="120"/>
                  </a:lnTo>
                  <a:lnTo>
                    <a:pt x="175" y="66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5F6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4" name="Freeform 12"/>
            <p:cNvSpPr>
              <a:spLocks noEditPoints="1"/>
            </p:cNvSpPr>
            <p:nvPr/>
          </p:nvSpPr>
          <p:spPr bwMode="auto">
            <a:xfrm>
              <a:off x="8576860" y="1336676"/>
              <a:ext cx="2065338" cy="552450"/>
            </a:xfrm>
            <a:custGeom>
              <a:avLst/>
              <a:gdLst>
                <a:gd name="T0" fmla="*/ 1247 w 1301"/>
                <a:gd name="T1" fmla="*/ 120 h 348"/>
                <a:gd name="T2" fmla="*/ 1126 w 1301"/>
                <a:gd name="T3" fmla="*/ 241 h 348"/>
                <a:gd name="T4" fmla="*/ 107 w 1301"/>
                <a:gd name="T5" fmla="*/ 241 h 348"/>
                <a:gd name="T6" fmla="*/ 0 w 1301"/>
                <a:gd name="T7" fmla="*/ 348 h 348"/>
                <a:gd name="T8" fmla="*/ 1126 w 1301"/>
                <a:gd name="T9" fmla="*/ 348 h 348"/>
                <a:gd name="T10" fmla="*/ 1301 w 1301"/>
                <a:gd name="T11" fmla="*/ 175 h 348"/>
                <a:gd name="T12" fmla="*/ 1247 w 1301"/>
                <a:gd name="T13" fmla="*/ 120 h 348"/>
                <a:gd name="T14" fmla="*/ 107 w 1301"/>
                <a:gd name="T15" fmla="*/ 0 h 348"/>
                <a:gd name="T16" fmla="*/ 0 w 1301"/>
                <a:gd name="T17" fmla="*/ 0 h 348"/>
                <a:gd name="T18" fmla="*/ 121 w 1301"/>
                <a:gd name="T19" fmla="*/ 120 h 348"/>
                <a:gd name="T20" fmla="*/ 175 w 1301"/>
                <a:gd name="T21" fmla="*/ 66 h 348"/>
                <a:gd name="T22" fmla="*/ 107 w 1301"/>
                <a:gd name="T2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01" h="348">
                  <a:moveTo>
                    <a:pt x="1247" y="120"/>
                  </a:moveTo>
                  <a:lnTo>
                    <a:pt x="1126" y="241"/>
                  </a:lnTo>
                  <a:lnTo>
                    <a:pt x="107" y="241"/>
                  </a:lnTo>
                  <a:lnTo>
                    <a:pt x="0" y="348"/>
                  </a:lnTo>
                  <a:lnTo>
                    <a:pt x="1126" y="348"/>
                  </a:lnTo>
                  <a:lnTo>
                    <a:pt x="1301" y="175"/>
                  </a:lnTo>
                  <a:lnTo>
                    <a:pt x="1247" y="120"/>
                  </a:lnTo>
                  <a:moveTo>
                    <a:pt x="107" y="0"/>
                  </a:moveTo>
                  <a:lnTo>
                    <a:pt x="0" y="0"/>
                  </a:lnTo>
                  <a:lnTo>
                    <a:pt x="121" y="120"/>
                  </a:lnTo>
                  <a:lnTo>
                    <a:pt x="175" y="66"/>
                  </a:lnTo>
                  <a:lnTo>
                    <a:pt x="10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5" name="Freeform 33"/>
            <p:cNvSpPr>
              <a:spLocks/>
            </p:cNvSpPr>
            <p:nvPr/>
          </p:nvSpPr>
          <p:spPr bwMode="auto">
            <a:xfrm>
              <a:off x="8576860" y="1166813"/>
              <a:ext cx="2065338" cy="552450"/>
            </a:xfrm>
            <a:custGeom>
              <a:avLst/>
              <a:gdLst>
                <a:gd name="T0" fmla="*/ 1301 w 1301"/>
                <a:gd name="T1" fmla="*/ 173 h 348"/>
                <a:gd name="T2" fmla="*/ 1126 w 1301"/>
                <a:gd name="T3" fmla="*/ 348 h 348"/>
                <a:gd name="T4" fmla="*/ 0 w 1301"/>
                <a:gd name="T5" fmla="*/ 348 h 348"/>
                <a:gd name="T6" fmla="*/ 175 w 1301"/>
                <a:gd name="T7" fmla="*/ 173 h 348"/>
                <a:gd name="T8" fmla="*/ 0 w 1301"/>
                <a:gd name="T9" fmla="*/ 0 h 348"/>
                <a:gd name="T10" fmla="*/ 1126 w 1301"/>
                <a:gd name="T11" fmla="*/ 0 h 348"/>
                <a:gd name="T12" fmla="*/ 1301 w 1301"/>
                <a:gd name="T13" fmla="*/ 173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1" h="348">
                  <a:moveTo>
                    <a:pt x="1301" y="173"/>
                  </a:moveTo>
                  <a:lnTo>
                    <a:pt x="1126" y="348"/>
                  </a:lnTo>
                  <a:lnTo>
                    <a:pt x="0" y="348"/>
                  </a:lnTo>
                  <a:lnTo>
                    <a:pt x="175" y="173"/>
                  </a:lnTo>
                  <a:lnTo>
                    <a:pt x="0" y="0"/>
                  </a:lnTo>
                  <a:lnTo>
                    <a:pt x="1126" y="0"/>
                  </a:lnTo>
                  <a:lnTo>
                    <a:pt x="1301" y="173"/>
                  </a:lnTo>
                  <a:close/>
                </a:path>
              </a:pathLst>
            </a:custGeom>
            <a:solidFill>
              <a:srgbClr val="0F4B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6" name="Freeform 34"/>
            <p:cNvSpPr>
              <a:spLocks/>
            </p:cNvSpPr>
            <p:nvPr/>
          </p:nvSpPr>
          <p:spPr bwMode="auto">
            <a:xfrm>
              <a:off x="8576860" y="1166813"/>
              <a:ext cx="2065338" cy="552450"/>
            </a:xfrm>
            <a:custGeom>
              <a:avLst/>
              <a:gdLst>
                <a:gd name="T0" fmla="*/ 1301 w 1301"/>
                <a:gd name="T1" fmla="*/ 173 h 348"/>
                <a:gd name="T2" fmla="*/ 1126 w 1301"/>
                <a:gd name="T3" fmla="*/ 348 h 348"/>
                <a:gd name="T4" fmla="*/ 0 w 1301"/>
                <a:gd name="T5" fmla="*/ 348 h 348"/>
                <a:gd name="T6" fmla="*/ 175 w 1301"/>
                <a:gd name="T7" fmla="*/ 173 h 348"/>
                <a:gd name="T8" fmla="*/ 0 w 1301"/>
                <a:gd name="T9" fmla="*/ 0 h 348"/>
                <a:gd name="T10" fmla="*/ 1126 w 1301"/>
                <a:gd name="T11" fmla="*/ 0 h 348"/>
                <a:gd name="T12" fmla="*/ 1301 w 1301"/>
                <a:gd name="T13" fmla="*/ 173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1" h="348">
                  <a:moveTo>
                    <a:pt x="1301" y="173"/>
                  </a:moveTo>
                  <a:lnTo>
                    <a:pt x="1126" y="348"/>
                  </a:lnTo>
                  <a:lnTo>
                    <a:pt x="0" y="348"/>
                  </a:lnTo>
                  <a:lnTo>
                    <a:pt x="175" y="173"/>
                  </a:lnTo>
                  <a:lnTo>
                    <a:pt x="0" y="0"/>
                  </a:lnTo>
                  <a:lnTo>
                    <a:pt x="1126" y="0"/>
                  </a:lnTo>
                  <a:lnTo>
                    <a:pt x="1301" y="1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7" name="Rectangle 35"/>
            <p:cNvSpPr>
              <a:spLocks noChangeArrowheads="1"/>
            </p:cNvSpPr>
            <p:nvPr/>
          </p:nvSpPr>
          <p:spPr bwMode="auto">
            <a:xfrm>
              <a:off x="8576860" y="1719263"/>
              <a:ext cx="1787525" cy="87313"/>
            </a:xfrm>
            <a:prstGeom prst="rect">
              <a:avLst/>
            </a:pr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8" name="Freeform 36"/>
            <p:cNvSpPr>
              <a:spLocks/>
            </p:cNvSpPr>
            <p:nvPr/>
          </p:nvSpPr>
          <p:spPr bwMode="auto">
            <a:xfrm>
              <a:off x="10364385" y="1441451"/>
              <a:ext cx="277813" cy="365125"/>
            </a:xfrm>
            <a:custGeom>
              <a:avLst/>
              <a:gdLst>
                <a:gd name="T0" fmla="*/ 0 w 175"/>
                <a:gd name="T1" fmla="*/ 230 h 230"/>
                <a:gd name="T2" fmla="*/ 0 w 175"/>
                <a:gd name="T3" fmla="*/ 175 h 230"/>
                <a:gd name="T4" fmla="*/ 175 w 175"/>
                <a:gd name="T5" fmla="*/ 0 h 230"/>
                <a:gd name="T6" fmla="*/ 175 w 175"/>
                <a:gd name="T7" fmla="*/ 54 h 230"/>
                <a:gd name="T8" fmla="*/ 0 w 175"/>
                <a:gd name="T9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30">
                  <a:moveTo>
                    <a:pt x="0" y="230"/>
                  </a:moveTo>
                  <a:lnTo>
                    <a:pt x="0" y="175"/>
                  </a:lnTo>
                  <a:lnTo>
                    <a:pt x="175" y="0"/>
                  </a:lnTo>
                  <a:lnTo>
                    <a:pt x="175" y="54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9" name="Freeform 37"/>
            <p:cNvSpPr>
              <a:spLocks/>
            </p:cNvSpPr>
            <p:nvPr/>
          </p:nvSpPr>
          <p:spPr bwMode="auto">
            <a:xfrm>
              <a:off x="8576860" y="1166813"/>
              <a:ext cx="277813" cy="319088"/>
            </a:xfrm>
            <a:custGeom>
              <a:avLst/>
              <a:gdLst>
                <a:gd name="T0" fmla="*/ 0 w 175"/>
                <a:gd name="T1" fmla="*/ 52 h 201"/>
                <a:gd name="T2" fmla="*/ 0 w 175"/>
                <a:gd name="T3" fmla="*/ 0 h 201"/>
                <a:gd name="T4" fmla="*/ 175 w 175"/>
                <a:gd name="T5" fmla="*/ 173 h 201"/>
                <a:gd name="T6" fmla="*/ 147 w 175"/>
                <a:gd name="T7" fmla="*/ 201 h 201"/>
                <a:gd name="T8" fmla="*/ 0 w 175"/>
                <a:gd name="T9" fmla="*/ 5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1">
                  <a:moveTo>
                    <a:pt x="0" y="52"/>
                  </a:moveTo>
                  <a:lnTo>
                    <a:pt x="0" y="0"/>
                  </a:lnTo>
                  <a:lnTo>
                    <a:pt x="175" y="173"/>
                  </a:lnTo>
                  <a:lnTo>
                    <a:pt x="147" y="201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20" name="Oval 38"/>
            <p:cNvSpPr>
              <a:spLocks noChangeArrowheads="1"/>
            </p:cNvSpPr>
            <p:nvPr/>
          </p:nvSpPr>
          <p:spPr bwMode="auto">
            <a:xfrm>
              <a:off x="9013422" y="1309688"/>
              <a:ext cx="1193800" cy="266700"/>
            </a:xfrm>
            <a:prstGeom prst="ellipse">
              <a:avLst/>
            </a:pr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21" name="Oval 43"/>
            <p:cNvSpPr>
              <a:spLocks noChangeArrowheads="1"/>
            </p:cNvSpPr>
            <p:nvPr/>
          </p:nvSpPr>
          <p:spPr bwMode="auto">
            <a:xfrm>
              <a:off x="9013422" y="249238"/>
              <a:ext cx="1193800" cy="1192213"/>
            </a:xfrm>
            <a:prstGeom prst="ellipse">
              <a:avLst/>
            </a:prstGeom>
            <a:gradFill rotWithShape="1">
              <a:gsLst>
                <a:gs pos="0">
                  <a:srgbClr val="0F4BAD">
                    <a:satMod val="103000"/>
                    <a:lumMod val="102000"/>
                    <a:tint val="94000"/>
                  </a:srgbClr>
                </a:gs>
                <a:gs pos="50000">
                  <a:srgbClr val="0F4BAD">
                    <a:satMod val="110000"/>
                    <a:lumMod val="100000"/>
                    <a:shade val="100000"/>
                  </a:srgbClr>
                </a:gs>
                <a:gs pos="100000">
                  <a:srgbClr val="0F4BAD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</p:grpSp>
      <p:sp>
        <p:nvSpPr>
          <p:cNvPr id="5" name="AutoShape 2" descr="https://w7.pngwing.com/pngs/178/550/png-transparent-national-flag-computer-icons-symbol-flag-miscellaneous-angle-fla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utoShape 11" descr="https://xn--80aahvkuapc1be.xn--p1ai/800/600/https/static.tildacdn.com/tild6436-6661-4131-a630-323133396564/worker_of_constructi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86" name="Picture 14" descr="https://www.pinclipart.com/picdir/middle/377-3771453_there-is-an-unprecedented-opportunity-to-use-entertainment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2" b="98148" l="2955" r="93750">
                        <a14:foregroundMark x1="48068" y1="31624" x2="48068" y2="31624"/>
                        <a14:foregroundMark x1="62955" y1="35185" x2="62955" y2="35185"/>
                        <a14:foregroundMark x1="71591" y1="62108" x2="71591" y2="62108"/>
                        <a14:foregroundMark x1="53750" y1="67806" x2="53750" y2="678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364" y="2006743"/>
            <a:ext cx="1350235" cy="107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8E8079B3-A0AE-45E9-A4D5-0A32D1586F10}"/>
              </a:ext>
            </a:extLst>
          </p:cNvPr>
          <p:cNvSpPr txBox="1"/>
          <p:nvPr/>
        </p:nvSpPr>
        <p:spPr>
          <a:xfrm>
            <a:off x="3257746" y="2231544"/>
            <a:ext cx="847773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Лично в общеобразовательную организацию.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операторов почтовой связи общего пользования заказным письмом с уведомлением о вручении.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829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710E736-02D2-43CA-A76F-BFC66F84C049}"/>
              </a:ext>
            </a:extLst>
          </p:cNvPr>
          <p:cNvSpPr/>
          <p:nvPr/>
        </p:nvSpPr>
        <p:spPr>
          <a:xfrm>
            <a:off x="0" y="6641291"/>
            <a:ext cx="12192000" cy="230777"/>
          </a:xfrm>
          <a:prstGeom prst="rect">
            <a:avLst/>
          </a:prstGeom>
          <a:solidFill>
            <a:srgbClr val="1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84C79B9-A6EB-4A4B-BCE0-D6BF4FE0ACDD}"/>
              </a:ext>
            </a:extLst>
          </p:cNvPr>
          <p:cNvSpPr/>
          <p:nvPr/>
        </p:nvSpPr>
        <p:spPr>
          <a:xfrm>
            <a:off x="0" y="-29189"/>
            <a:ext cx="12192000" cy="1258817"/>
          </a:xfrm>
          <a:prstGeom prst="rect">
            <a:avLst/>
          </a:prstGeom>
          <a:solidFill>
            <a:srgbClr val="1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Перечень документов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11" name="Group 144"/>
          <p:cNvGrpSpPr/>
          <p:nvPr/>
        </p:nvGrpSpPr>
        <p:grpSpPr>
          <a:xfrm>
            <a:off x="307975" y="1562302"/>
            <a:ext cx="2065338" cy="1639888"/>
            <a:chOff x="8576860" y="249238"/>
            <a:chExt cx="2065338" cy="1639888"/>
          </a:xfrm>
        </p:grpSpPr>
        <p:sp>
          <p:nvSpPr>
            <p:cNvPr id="213" name="Freeform 11"/>
            <p:cNvSpPr>
              <a:spLocks noEditPoints="1"/>
            </p:cNvSpPr>
            <p:nvPr/>
          </p:nvSpPr>
          <p:spPr bwMode="auto">
            <a:xfrm>
              <a:off x="8576860" y="1336676"/>
              <a:ext cx="2065338" cy="552450"/>
            </a:xfrm>
            <a:custGeom>
              <a:avLst/>
              <a:gdLst>
                <a:gd name="T0" fmla="*/ 1247 w 1301"/>
                <a:gd name="T1" fmla="*/ 120 h 348"/>
                <a:gd name="T2" fmla="*/ 1126 w 1301"/>
                <a:gd name="T3" fmla="*/ 241 h 348"/>
                <a:gd name="T4" fmla="*/ 107 w 1301"/>
                <a:gd name="T5" fmla="*/ 241 h 348"/>
                <a:gd name="T6" fmla="*/ 0 w 1301"/>
                <a:gd name="T7" fmla="*/ 348 h 348"/>
                <a:gd name="T8" fmla="*/ 1126 w 1301"/>
                <a:gd name="T9" fmla="*/ 348 h 348"/>
                <a:gd name="T10" fmla="*/ 1301 w 1301"/>
                <a:gd name="T11" fmla="*/ 175 h 348"/>
                <a:gd name="T12" fmla="*/ 1247 w 1301"/>
                <a:gd name="T13" fmla="*/ 120 h 348"/>
                <a:gd name="T14" fmla="*/ 107 w 1301"/>
                <a:gd name="T15" fmla="*/ 0 h 348"/>
                <a:gd name="T16" fmla="*/ 0 w 1301"/>
                <a:gd name="T17" fmla="*/ 0 h 348"/>
                <a:gd name="T18" fmla="*/ 121 w 1301"/>
                <a:gd name="T19" fmla="*/ 120 h 348"/>
                <a:gd name="T20" fmla="*/ 175 w 1301"/>
                <a:gd name="T21" fmla="*/ 66 h 348"/>
                <a:gd name="T22" fmla="*/ 107 w 1301"/>
                <a:gd name="T2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01" h="348">
                  <a:moveTo>
                    <a:pt x="1247" y="120"/>
                  </a:moveTo>
                  <a:lnTo>
                    <a:pt x="1126" y="241"/>
                  </a:lnTo>
                  <a:lnTo>
                    <a:pt x="107" y="241"/>
                  </a:lnTo>
                  <a:lnTo>
                    <a:pt x="0" y="348"/>
                  </a:lnTo>
                  <a:lnTo>
                    <a:pt x="1126" y="348"/>
                  </a:lnTo>
                  <a:lnTo>
                    <a:pt x="1301" y="175"/>
                  </a:lnTo>
                  <a:lnTo>
                    <a:pt x="1247" y="120"/>
                  </a:lnTo>
                  <a:close/>
                  <a:moveTo>
                    <a:pt x="107" y="0"/>
                  </a:moveTo>
                  <a:lnTo>
                    <a:pt x="0" y="0"/>
                  </a:lnTo>
                  <a:lnTo>
                    <a:pt x="121" y="120"/>
                  </a:lnTo>
                  <a:lnTo>
                    <a:pt x="175" y="66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5F6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4" name="Freeform 12"/>
            <p:cNvSpPr>
              <a:spLocks noEditPoints="1"/>
            </p:cNvSpPr>
            <p:nvPr/>
          </p:nvSpPr>
          <p:spPr bwMode="auto">
            <a:xfrm>
              <a:off x="8576860" y="1336676"/>
              <a:ext cx="2065338" cy="552450"/>
            </a:xfrm>
            <a:custGeom>
              <a:avLst/>
              <a:gdLst>
                <a:gd name="T0" fmla="*/ 1247 w 1301"/>
                <a:gd name="T1" fmla="*/ 120 h 348"/>
                <a:gd name="T2" fmla="*/ 1126 w 1301"/>
                <a:gd name="T3" fmla="*/ 241 h 348"/>
                <a:gd name="T4" fmla="*/ 107 w 1301"/>
                <a:gd name="T5" fmla="*/ 241 h 348"/>
                <a:gd name="T6" fmla="*/ 0 w 1301"/>
                <a:gd name="T7" fmla="*/ 348 h 348"/>
                <a:gd name="T8" fmla="*/ 1126 w 1301"/>
                <a:gd name="T9" fmla="*/ 348 h 348"/>
                <a:gd name="T10" fmla="*/ 1301 w 1301"/>
                <a:gd name="T11" fmla="*/ 175 h 348"/>
                <a:gd name="T12" fmla="*/ 1247 w 1301"/>
                <a:gd name="T13" fmla="*/ 120 h 348"/>
                <a:gd name="T14" fmla="*/ 107 w 1301"/>
                <a:gd name="T15" fmla="*/ 0 h 348"/>
                <a:gd name="T16" fmla="*/ 0 w 1301"/>
                <a:gd name="T17" fmla="*/ 0 h 348"/>
                <a:gd name="T18" fmla="*/ 121 w 1301"/>
                <a:gd name="T19" fmla="*/ 120 h 348"/>
                <a:gd name="T20" fmla="*/ 175 w 1301"/>
                <a:gd name="T21" fmla="*/ 66 h 348"/>
                <a:gd name="T22" fmla="*/ 107 w 1301"/>
                <a:gd name="T2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01" h="348">
                  <a:moveTo>
                    <a:pt x="1247" y="120"/>
                  </a:moveTo>
                  <a:lnTo>
                    <a:pt x="1126" y="241"/>
                  </a:lnTo>
                  <a:lnTo>
                    <a:pt x="107" y="241"/>
                  </a:lnTo>
                  <a:lnTo>
                    <a:pt x="0" y="348"/>
                  </a:lnTo>
                  <a:lnTo>
                    <a:pt x="1126" y="348"/>
                  </a:lnTo>
                  <a:lnTo>
                    <a:pt x="1301" y="175"/>
                  </a:lnTo>
                  <a:lnTo>
                    <a:pt x="1247" y="120"/>
                  </a:lnTo>
                  <a:moveTo>
                    <a:pt x="107" y="0"/>
                  </a:moveTo>
                  <a:lnTo>
                    <a:pt x="0" y="0"/>
                  </a:lnTo>
                  <a:lnTo>
                    <a:pt x="121" y="120"/>
                  </a:lnTo>
                  <a:lnTo>
                    <a:pt x="175" y="66"/>
                  </a:lnTo>
                  <a:lnTo>
                    <a:pt x="10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5" name="Freeform 33"/>
            <p:cNvSpPr>
              <a:spLocks/>
            </p:cNvSpPr>
            <p:nvPr/>
          </p:nvSpPr>
          <p:spPr bwMode="auto">
            <a:xfrm>
              <a:off x="8576860" y="1166813"/>
              <a:ext cx="2065338" cy="552450"/>
            </a:xfrm>
            <a:custGeom>
              <a:avLst/>
              <a:gdLst>
                <a:gd name="T0" fmla="*/ 1301 w 1301"/>
                <a:gd name="T1" fmla="*/ 173 h 348"/>
                <a:gd name="T2" fmla="*/ 1126 w 1301"/>
                <a:gd name="T3" fmla="*/ 348 h 348"/>
                <a:gd name="T4" fmla="*/ 0 w 1301"/>
                <a:gd name="T5" fmla="*/ 348 h 348"/>
                <a:gd name="T6" fmla="*/ 175 w 1301"/>
                <a:gd name="T7" fmla="*/ 173 h 348"/>
                <a:gd name="T8" fmla="*/ 0 w 1301"/>
                <a:gd name="T9" fmla="*/ 0 h 348"/>
                <a:gd name="T10" fmla="*/ 1126 w 1301"/>
                <a:gd name="T11" fmla="*/ 0 h 348"/>
                <a:gd name="T12" fmla="*/ 1301 w 1301"/>
                <a:gd name="T13" fmla="*/ 173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1" h="348">
                  <a:moveTo>
                    <a:pt x="1301" y="173"/>
                  </a:moveTo>
                  <a:lnTo>
                    <a:pt x="1126" y="348"/>
                  </a:lnTo>
                  <a:lnTo>
                    <a:pt x="0" y="348"/>
                  </a:lnTo>
                  <a:lnTo>
                    <a:pt x="175" y="173"/>
                  </a:lnTo>
                  <a:lnTo>
                    <a:pt x="0" y="0"/>
                  </a:lnTo>
                  <a:lnTo>
                    <a:pt x="1126" y="0"/>
                  </a:lnTo>
                  <a:lnTo>
                    <a:pt x="1301" y="173"/>
                  </a:lnTo>
                  <a:close/>
                </a:path>
              </a:pathLst>
            </a:custGeom>
            <a:solidFill>
              <a:srgbClr val="0F4B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6" name="Freeform 34"/>
            <p:cNvSpPr>
              <a:spLocks/>
            </p:cNvSpPr>
            <p:nvPr/>
          </p:nvSpPr>
          <p:spPr bwMode="auto">
            <a:xfrm>
              <a:off x="8576860" y="1166813"/>
              <a:ext cx="2065338" cy="552450"/>
            </a:xfrm>
            <a:custGeom>
              <a:avLst/>
              <a:gdLst>
                <a:gd name="T0" fmla="*/ 1301 w 1301"/>
                <a:gd name="T1" fmla="*/ 173 h 348"/>
                <a:gd name="T2" fmla="*/ 1126 w 1301"/>
                <a:gd name="T3" fmla="*/ 348 h 348"/>
                <a:gd name="T4" fmla="*/ 0 w 1301"/>
                <a:gd name="T5" fmla="*/ 348 h 348"/>
                <a:gd name="T6" fmla="*/ 175 w 1301"/>
                <a:gd name="T7" fmla="*/ 173 h 348"/>
                <a:gd name="T8" fmla="*/ 0 w 1301"/>
                <a:gd name="T9" fmla="*/ 0 h 348"/>
                <a:gd name="T10" fmla="*/ 1126 w 1301"/>
                <a:gd name="T11" fmla="*/ 0 h 348"/>
                <a:gd name="T12" fmla="*/ 1301 w 1301"/>
                <a:gd name="T13" fmla="*/ 173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1" h="348">
                  <a:moveTo>
                    <a:pt x="1301" y="173"/>
                  </a:moveTo>
                  <a:lnTo>
                    <a:pt x="1126" y="348"/>
                  </a:lnTo>
                  <a:lnTo>
                    <a:pt x="0" y="348"/>
                  </a:lnTo>
                  <a:lnTo>
                    <a:pt x="175" y="173"/>
                  </a:lnTo>
                  <a:lnTo>
                    <a:pt x="0" y="0"/>
                  </a:lnTo>
                  <a:lnTo>
                    <a:pt x="1126" y="0"/>
                  </a:lnTo>
                  <a:lnTo>
                    <a:pt x="1301" y="1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7" name="Rectangle 35"/>
            <p:cNvSpPr>
              <a:spLocks noChangeArrowheads="1"/>
            </p:cNvSpPr>
            <p:nvPr/>
          </p:nvSpPr>
          <p:spPr bwMode="auto">
            <a:xfrm>
              <a:off x="8576860" y="1719263"/>
              <a:ext cx="1787525" cy="87313"/>
            </a:xfrm>
            <a:prstGeom prst="rect">
              <a:avLst/>
            </a:pr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8" name="Freeform 36"/>
            <p:cNvSpPr>
              <a:spLocks/>
            </p:cNvSpPr>
            <p:nvPr/>
          </p:nvSpPr>
          <p:spPr bwMode="auto">
            <a:xfrm>
              <a:off x="10364385" y="1441451"/>
              <a:ext cx="277813" cy="365125"/>
            </a:xfrm>
            <a:custGeom>
              <a:avLst/>
              <a:gdLst>
                <a:gd name="T0" fmla="*/ 0 w 175"/>
                <a:gd name="T1" fmla="*/ 230 h 230"/>
                <a:gd name="T2" fmla="*/ 0 w 175"/>
                <a:gd name="T3" fmla="*/ 175 h 230"/>
                <a:gd name="T4" fmla="*/ 175 w 175"/>
                <a:gd name="T5" fmla="*/ 0 h 230"/>
                <a:gd name="T6" fmla="*/ 175 w 175"/>
                <a:gd name="T7" fmla="*/ 54 h 230"/>
                <a:gd name="T8" fmla="*/ 0 w 175"/>
                <a:gd name="T9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30">
                  <a:moveTo>
                    <a:pt x="0" y="230"/>
                  </a:moveTo>
                  <a:lnTo>
                    <a:pt x="0" y="175"/>
                  </a:lnTo>
                  <a:lnTo>
                    <a:pt x="175" y="0"/>
                  </a:lnTo>
                  <a:lnTo>
                    <a:pt x="175" y="54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19" name="Freeform 37"/>
            <p:cNvSpPr>
              <a:spLocks/>
            </p:cNvSpPr>
            <p:nvPr/>
          </p:nvSpPr>
          <p:spPr bwMode="auto">
            <a:xfrm>
              <a:off x="8576860" y="1166813"/>
              <a:ext cx="277813" cy="319088"/>
            </a:xfrm>
            <a:custGeom>
              <a:avLst/>
              <a:gdLst>
                <a:gd name="T0" fmla="*/ 0 w 175"/>
                <a:gd name="T1" fmla="*/ 52 h 201"/>
                <a:gd name="T2" fmla="*/ 0 w 175"/>
                <a:gd name="T3" fmla="*/ 0 h 201"/>
                <a:gd name="T4" fmla="*/ 175 w 175"/>
                <a:gd name="T5" fmla="*/ 173 h 201"/>
                <a:gd name="T6" fmla="*/ 147 w 175"/>
                <a:gd name="T7" fmla="*/ 201 h 201"/>
                <a:gd name="T8" fmla="*/ 0 w 175"/>
                <a:gd name="T9" fmla="*/ 5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1">
                  <a:moveTo>
                    <a:pt x="0" y="52"/>
                  </a:moveTo>
                  <a:lnTo>
                    <a:pt x="0" y="0"/>
                  </a:lnTo>
                  <a:lnTo>
                    <a:pt x="175" y="173"/>
                  </a:lnTo>
                  <a:lnTo>
                    <a:pt x="147" y="201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20" name="Oval 38"/>
            <p:cNvSpPr>
              <a:spLocks noChangeArrowheads="1"/>
            </p:cNvSpPr>
            <p:nvPr/>
          </p:nvSpPr>
          <p:spPr bwMode="auto">
            <a:xfrm>
              <a:off x="9013422" y="1309688"/>
              <a:ext cx="1193800" cy="266700"/>
            </a:xfrm>
            <a:prstGeom prst="ellipse">
              <a:avLst/>
            </a:prstGeom>
            <a:solidFill>
              <a:srgbClr val="0F4BAD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  <p:sp>
          <p:nvSpPr>
            <p:cNvPr id="221" name="Oval 43"/>
            <p:cNvSpPr>
              <a:spLocks noChangeArrowheads="1"/>
            </p:cNvSpPr>
            <p:nvPr/>
          </p:nvSpPr>
          <p:spPr bwMode="auto">
            <a:xfrm>
              <a:off x="9013422" y="249238"/>
              <a:ext cx="1193800" cy="1192213"/>
            </a:xfrm>
            <a:prstGeom prst="ellipse">
              <a:avLst/>
            </a:prstGeom>
            <a:gradFill rotWithShape="1">
              <a:gsLst>
                <a:gs pos="0">
                  <a:srgbClr val="0F4BAD">
                    <a:satMod val="103000"/>
                    <a:lumMod val="102000"/>
                    <a:tint val="94000"/>
                  </a:srgbClr>
                </a:gs>
                <a:gs pos="50000">
                  <a:srgbClr val="0F4BAD">
                    <a:satMod val="110000"/>
                    <a:lumMod val="100000"/>
                    <a:shade val="100000"/>
                  </a:srgbClr>
                </a:gs>
                <a:gs pos="100000">
                  <a:srgbClr val="0F4BAD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rmonyOS Sans SC" panose="00000500000000000000" pitchFamily="2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HarmonyOS Sans SC" panose="00000500000000000000" pitchFamily="2" charset="-122"/>
              </a:endParaRPr>
            </a:p>
          </p:txBody>
        </p:sp>
      </p:grpSp>
      <p:sp>
        <p:nvSpPr>
          <p:cNvPr id="5" name="AutoShape 2" descr="https://w7.pngwing.com/pngs/178/550/png-transparent-national-flag-computer-icons-symbol-flag-miscellaneous-angle-fla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utoShape 11" descr="https://xn--80aahvkuapc1be.xn--p1ai/800/600/https/static.tildacdn.com/tild6436-6661-4131-a630-323133396564/worker_of_constructi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86" name="Picture 14" descr="https://www.pinclipart.com/picdir/middle/377-3771453_there-is-an-unprecedented-opportunity-to-use-entertainment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2" b="98148" l="2955" r="93750">
                        <a14:foregroundMark x1="48068" y1="31624" x2="48068" y2="31624"/>
                        <a14:foregroundMark x1="62955" y1="35185" x2="62955" y2="35185"/>
                        <a14:foregroundMark x1="71591" y1="62108" x2="71591" y2="62108"/>
                        <a14:foregroundMark x1="53750" y1="67806" x2="53750" y2="678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26" y="1608643"/>
            <a:ext cx="1350235" cy="107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8E8079B3-A0AE-45E9-A4D5-0A32D1586F10}"/>
              </a:ext>
            </a:extLst>
          </p:cNvPr>
          <p:cNvSpPr txBox="1"/>
          <p:nvPr/>
        </p:nvSpPr>
        <p:spPr>
          <a:xfrm>
            <a:off x="3048740" y="1499586"/>
            <a:ext cx="847773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заявление установленного образца;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копия паспорта одного из родителей;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копия свидетельства о рождении ребёнка;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согласие родителя(ей) или законного(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ых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представителя(ей) ребенка на обработку персональных данных;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свидетельство о регистрации по месту жительства или пребывания (прописка может быть постоянной или временной);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документы, подтверждающие законность пребывания на территории РФ (для иностранных граждан);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разрешение комиссии о приеме в первый класс ребенка возрастом до шести с половиной лет или более 8 лет.</a:t>
            </a:r>
          </a:p>
        </p:txBody>
      </p:sp>
    </p:spTree>
    <p:extLst>
      <p:ext uri="{BB962C8B-B14F-4D97-AF65-F5344CB8AC3E}">
        <p14:creationId xmlns:p14="http://schemas.microsoft.com/office/powerpoint/2010/main" val="877343369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Зоненко" id="{14EFD1EC-4381-49F9-9052-A402FD133EC3}" vid="{27268BC7-3F0D-4E4C-B5BD-EC1B739313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409</Words>
  <Application>Microsoft Office PowerPoint</Application>
  <PresentationFormat>Широкоэкранный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Microsoft YaHei</vt:lpstr>
      <vt:lpstr>宋体</vt:lpstr>
      <vt:lpstr>Arial</vt:lpstr>
      <vt:lpstr>Calibri</vt:lpstr>
      <vt:lpstr>Calibri Light</vt:lpstr>
      <vt:lpstr>HarmonyOS Sans SC</vt:lpstr>
      <vt:lpstr>Symbol</vt:lpstr>
      <vt:lpstr>Times New Roman</vt:lpstr>
      <vt:lpstr>Wingdings</vt:lpstr>
      <vt:lpstr>阿里巴巴普惠体 2.0 55 Regular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Д. Тюрикова</dc:creator>
  <cp:lastModifiedBy>USER</cp:lastModifiedBy>
  <cp:revision>30</cp:revision>
  <dcterms:created xsi:type="dcterms:W3CDTF">2023-10-16T15:28:26Z</dcterms:created>
  <dcterms:modified xsi:type="dcterms:W3CDTF">2024-03-04T20:35:57Z</dcterms:modified>
</cp:coreProperties>
</file>